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</p:sldMasterIdLst>
  <p:notesMasterIdLst>
    <p:notesMasterId r:id="rId62"/>
  </p:notesMasterIdLst>
  <p:sldIdLst>
    <p:sldId id="474" r:id="rId3"/>
    <p:sldId id="348" r:id="rId4"/>
    <p:sldId id="411" r:id="rId5"/>
    <p:sldId id="473" r:id="rId6"/>
    <p:sldId id="414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31" r:id="rId20"/>
    <p:sldId id="432" r:id="rId21"/>
    <p:sldId id="434" r:id="rId22"/>
    <p:sldId id="435" r:id="rId23"/>
    <p:sldId id="436" r:id="rId24"/>
    <p:sldId id="437" r:id="rId25"/>
    <p:sldId id="438" r:id="rId26"/>
    <p:sldId id="439" r:id="rId27"/>
    <p:sldId id="440" r:id="rId28"/>
    <p:sldId id="441" r:id="rId29"/>
    <p:sldId id="442" r:id="rId30"/>
    <p:sldId id="443" r:id="rId31"/>
    <p:sldId id="444" r:id="rId32"/>
    <p:sldId id="445" r:id="rId33"/>
    <p:sldId id="446" r:id="rId34"/>
    <p:sldId id="447" r:id="rId35"/>
    <p:sldId id="472" r:id="rId36"/>
    <p:sldId id="448" r:id="rId37"/>
    <p:sldId id="449" r:id="rId38"/>
    <p:sldId id="450" r:id="rId39"/>
    <p:sldId id="451" r:id="rId40"/>
    <p:sldId id="452" r:id="rId41"/>
    <p:sldId id="453" r:id="rId42"/>
    <p:sldId id="454" r:id="rId43"/>
    <p:sldId id="457" r:id="rId44"/>
    <p:sldId id="458" r:id="rId45"/>
    <p:sldId id="460" r:id="rId46"/>
    <p:sldId id="455" r:id="rId47"/>
    <p:sldId id="456" r:id="rId48"/>
    <p:sldId id="459" r:id="rId49"/>
    <p:sldId id="352" r:id="rId50"/>
    <p:sldId id="461" r:id="rId51"/>
    <p:sldId id="462" r:id="rId52"/>
    <p:sldId id="463" r:id="rId53"/>
    <p:sldId id="464" r:id="rId54"/>
    <p:sldId id="465" r:id="rId55"/>
    <p:sldId id="466" r:id="rId56"/>
    <p:sldId id="467" r:id="rId57"/>
    <p:sldId id="468" r:id="rId58"/>
    <p:sldId id="470" r:id="rId59"/>
    <p:sldId id="471" r:id="rId60"/>
    <p:sldId id="469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1C8"/>
    <a:srgbClr val="92D050"/>
    <a:srgbClr val="D5A6DF"/>
    <a:srgbClr val="464DD9"/>
    <a:srgbClr val="BDD7EE"/>
    <a:srgbClr val="A50021"/>
    <a:srgbClr val="7030A0"/>
    <a:srgbClr val="5B9BD5"/>
    <a:srgbClr val="99CC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48" autoAdjust="0"/>
    <p:restoredTop sz="93883" autoAdjust="0"/>
  </p:normalViewPr>
  <p:slideViewPr>
    <p:cSldViewPr snapToGrid="0">
      <p:cViewPr varScale="1">
        <p:scale>
          <a:sx n="84" d="100"/>
          <a:sy n="84" d="100"/>
        </p:scale>
        <p:origin x="9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264AA-669E-4804-A1D5-94FA36B6DCCD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C56F0-BEE5-4715-8E33-DABC78619D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748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93B95-C703-CD4C-B49F-E1CD62379AD1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7465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1147-639A-1645-AB65-BD692A4B0E54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778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A74F4-7A2A-464D-AD92-27658FAA9AEC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996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EBE31F-852E-4C21-A5BF-45A621D063B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373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2D8B5D-A758-4441-AB52-89DDE7AF36E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883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D77614-659B-42BB-94D6-453193BCDAC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619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79A146-8CD6-4CAA-B3D3-2C21DC42388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142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36B5B9-9CF5-47F0-9553-3F68E408061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05341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A754A2-9B8A-4D21-BA10-2D4311C5CCE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9020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081895-D564-41D2-A6FC-FB534A16877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375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D9337D-A0CC-4C7E-87C9-35D7F76F26E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399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698B4-4B2D-654A-B790-9D28830F66D1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8318" y="6492875"/>
            <a:ext cx="775255" cy="365125"/>
          </a:xfrm>
        </p:spPr>
        <p:txBody>
          <a:bodyPr/>
          <a:lstStyle>
            <a:lvl1pPr algn="ctr">
              <a:defRPr/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11524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811D75-C662-4506-9923-F360C490CD83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0924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DDD6D4-6C22-42E4-BD00-B5AB433AEB7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09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0094D1-277E-4F0D-A9D3-6C723ED9405F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7056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C563D-8133-5F4C-88A4-D8B7B49EC82F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27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30037"/>
            <a:ext cx="3886200" cy="476942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F789E-5532-C44B-BE37-3720379333A3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320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CE90-35DF-714E-A54B-1616793996EF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59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B29BE-C124-6E4B-9540-86B6226EA005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51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4D0E-4541-D041-AAF9-9DC55280BABC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01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121E4-0B7D-5B4D-A93A-4D6BDC0EFBD5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49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477D0-6F70-944E-B052-F3A5D9F888C2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827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783800F-2EDC-054D-B04D-A89CE5DA3858}" type="datetime1">
              <a:rPr lang="en-US" altLang="zh-CN" smtClean="0"/>
              <a:t>12/15/2023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792F4E-54C0-4D36-B331-9C6FCFE9A34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28650" y="6356351"/>
            <a:ext cx="78867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 userDrawn="1"/>
        </p:nvSpPr>
        <p:spPr>
          <a:xfrm>
            <a:off x="628650" y="6413699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课件源自闫令琪</a:t>
            </a:r>
            <a:r>
              <a:rPr lang="en-US" altLang="zh-CN" sz="14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GAMES101</a:t>
            </a:r>
            <a:r>
              <a:rPr lang="zh-CN" altLang="en-US" sz="14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</a:p>
        </p:txBody>
      </p:sp>
    </p:spTree>
    <p:extLst>
      <p:ext uri="{BB962C8B-B14F-4D97-AF65-F5344CB8AC3E}">
        <p14:creationId xmlns:p14="http://schemas.microsoft.com/office/powerpoint/2010/main" val="23332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121" y="95705"/>
            <a:ext cx="7886700" cy="532945"/>
          </a:xfrm>
          <a:prstGeom prst="rect">
            <a:avLst/>
          </a:prstGeom>
          <a:noFill/>
        </p:spPr>
        <p:txBody>
          <a:bodyPr/>
          <a:lstStyle/>
          <a:p>
            <a:pPr marL="0"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168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04977B-C4EC-482F-96C1-0349DC32933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2023/12/15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1988" y="6492875"/>
            <a:ext cx="7628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B792F4E-54C0-4D36-B331-9C6FCFE9A340}" type="slidenum">
              <a:rPr kumimoji="0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792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altLang="en-US" sz="3200" b="1" kern="1200" cap="none" spc="0" dirty="0">
          <a:ln w="0"/>
          <a:solidFill>
            <a:schemeClr val="bg1"/>
          </a:solidFill>
          <a:effectLst>
            <a:outerShdw blurRad="38100" dist="19050" dir="2700000" algn="tl" rotWithShape="0">
              <a:schemeClr val="dk1">
                <a:alpha val="40000"/>
              </a:scheme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90000"/>
        </a:lnSpc>
        <a:spcBef>
          <a:spcPts val="1000"/>
        </a:spcBef>
        <a:buClr>
          <a:srgbClr val="94003F"/>
        </a:buClr>
        <a:buSzPct val="70000"/>
        <a:buFont typeface="Wingdings" panose="05000000000000000000" pitchFamily="2" charset="2"/>
        <a:buChar char="u"/>
        <a:defRPr sz="2800" b="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04b" panose="00000400000000000000" pitchFamily="2" charset="0"/>
        <a:buChar char="-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cs.ucsb.edu/~lingqi/teaching/games101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games-cn.org/graphics-intro-ppt-video/" TargetMode="External"/><Relationship Id="rId4" Type="http://schemas.openxmlformats.org/officeDocument/2006/relationships/hyperlink" Target="http://games-cn.org/forums/forum/graphics-intro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8%87%AA%E7%9B%B8%E4%BC%BC%E6%80%A7" TargetMode="External"/><Relationship Id="rId2" Type="http://schemas.openxmlformats.org/officeDocument/2006/relationships/hyperlink" Target="https://baike.baidu.com/item/%E8%87%AA%E7%9B%B8%E4%BC%B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222" y="902711"/>
            <a:ext cx="8281555" cy="2387600"/>
          </a:xfrm>
        </p:spPr>
        <p:txBody>
          <a:bodyPr/>
          <a:lstStyle/>
          <a:p>
            <a:r>
              <a:rPr lang="zh-CN" altLang="en-US" dirty="0">
                <a:solidFill>
                  <a:srgbClr val="94003F"/>
                </a:solidFill>
              </a:rPr>
              <a:t>补充章节 几何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9038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几何样例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649" y="1316038"/>
            <a:ext cx="7234701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2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几何样例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90" y="1316038"/>
            <a:ext cx="7258019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372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几何样例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690" y="1316038"/>
            <a:ext cx="399662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8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几何样例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61" y="1316038"/>
            <a:ext cx="7095677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5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几何表达分类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119" y="1316038"/>
            <a:ext cx="7103762" cy="435292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16797" y="14041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隐式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916797" y="33403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显式</a:t>
            </a:r>
          </a:p>
        </p:txBody>
      </p:sp>
    </p:spTree>
    <p:extLst>
      <p:ext uri="{BB962C8B-B14F-4D97-AF65-F5344CB8AC3E}">
        <p14:creationId xmlns:p14="http://schemas.microsoft.com/office/powerpoint/2010/main" val="723017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隐式表达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所有三维点之间满足特定关系</a:t>
            </a:r>
            <a:endParaRPr lang="en-US" altLang="zh-CN" dirty="0"/>
          </a:p>
          <a:p>
            <a:pPr lvl="1"/>
            <a:r>
              <a:rPr lang="zh-CN" altLang="en-US" dirty="0"/>
              <a:t>例如：三维球面，所有表面点满足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一般写为</a:t>
            </a:r>
            <a:r>
              <a:rPr lang="zh-CN" altLang="en-US" b="1" dirty="0"/>
              <a:t>隐式函数</a:t>
            </a:r>
            <a:r>
              <a:rPr lang="zh-CN" altLang="en-US" dirty="0"/>
              <a:t>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715" b="1"/>
          <a:stretch/>
        </p:blipFill>
        <p:spPr>
          <a:xfrm>
            <a:off x="5903092" y="3189504"/>
            <a:ext cx="2892748" cy="2478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316" y="2186749"/>
            <a:ext cx="1980070" cy="54497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446" y="3835201"/>
            <a:ext cx="1511920" cy="5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隐式表达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下面这个隐式函数表达的几何为？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/>
              <a:t>缺点：在表面上采样三维点麻烦</a:t>
            </a:r>
            <a:endParaRPr lang="en-US" altLang="zh-CN" b="1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805" y="3254244"/>
            <a:ext cx="3586513" cy="2586824"/>
          </a:xfrm>
          <a:prstGeom prst="snip2SameRect">
            <a:avLst>
              <a:gd name="adj1" fmla="val 44620"/>
              <a:gd name="adj2" fmla="val 0"/>
            </a:avLst>
          </a:prstGeom>
        </p:spPr>
      </p:pic>
      <p:grpSp>
        <p:nvGrpSpPr>
          <p:cNvPr id="9" name="组合 8"/>
          <p:cNvGrpSpPr/>
          <p:nvPr/>
        </p:nvGrpSpPr>
        <p:grpSpPr>
          <a:xfrm>
            <a:off x="1631856" y="2337142"/>
            <a:ext cx="5361965" cy="505531"/>
            <a:chOff x="1631856" y="2337142"/>
            <a:chExt cx="5361965" cy="50553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1856" y="2337142"/>
              <a:ext cx="4758794" cy="50553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/>
            <a:srcRect r="29391"/>
            <a:stretch/>
          </p:blipFill>
          <p:spPr>
            <a:xfrm>
              <a:off x="6460495" y="2337142"/>
              <a:ext cx="533326" cy="505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902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412" y="2798612"/>
            <a:ext cx="4027194" cy="3044273"/>
          </a:xfrm>
          <a:prstGeom prst="snip2SameRect">
            <a:avLst>
              <a:gd name="adj1" fmla="val 26066"/>
              <a:gd name="adj2" fmla="val 0"/>
            </a:avLst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隐式表达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b="1" dirty="0"/>
              <a:t>优点：易于测试点与表面的关系</a:t>
            </a:r>
            <a:endParaRPr lang="en-US" altLang="zh-CN" b="1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点（</a:t>
            </a:r>
            <a:r>
              <a:rPr lang="en-US" altLang="zh-CN" dirty="0"/>
              <a:t>3/4, 1/2, 1/4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位于表面外，还是表面内？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631856" y="2322927"/>
            <a:ext cx="4087926" cy="578985"/>
            <a:chOff x="1631856" y="1819880"/>
            <a:chExt cx="3961670" cy="5055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l="1" r="32430"/>
            <a:stretch/>
          </p:blipFill>
          <p:spPr>
            <a:xfrm>
              <a:off x="5083156" y="1819880"/>
              <a:ext cx="510370" cy="50553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1856" y="1819880"/>
              <a:ext cx="3493569" cy="50553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279" y="4184128"/>
            <a:ext cx="2728612" cy="58752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052107" y="4866051"/>
            <a:ext cx="13051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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表面内</a:t>
            </a:r>
          </a:p>
        </p:txBody>
      </p:sp>
    </p:spTree>
    <p:extLst>
      <p:ext uri="{BB962C8B-B14F-4D97-AF65-F5344CB8AC3E}">
        <p14:creationId xmlns:p14="http://schemas.microsoft.com/office/powerpoint/2010/main" val="34756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显式表达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所有三维点</a:t>
            </a:r>
            <a:r>
              <a:rPr lang="zh-CN" altLang="en-US" b="1" dirty="0"/>
              <a:t>直接给出</a:t>
            </a:r>
            <a:r>
              <a:rPr lang="zh-CN" altLang="en-US" dirty="0"/>
              <a:t> </a:t>
            </a:r>
            <a:r>
              <a:rPr lang="en-US" altLang="zh-CN" dirty="0"/>
              <a:t>or </a:t>
            </a:r>
            <a:r>
              <a:rPr lang="zh-CN" altLang="en-US" dirty="0"/>
              <a:t>通过</a:t>
            </a:r>
            <a:r>
              <a:rPr lang="zh-CN" altLang="en-US" b="1" dirty="0"/>
              <a:t>参数映射</a:t>
            </a:r>
            <a:r>
              <a:rPr lang="zh-CN" altLang="en-US" dirty="0"/>
              <a:t>方式给出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一般地，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86" y="3592036"/>
            <a:ext cx="5171507" cy="22999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969" y="2792904"/>
            <a:ext cx="4603987" cy="6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9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显式表达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将圆环写成参数形式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采样（</a:t>
            </a:r>
            <a:r>
              <a:rPr lang="en-US" altLang="zh-CN" dirty="0"/>
              <a:t>u, v</a:t>
            </a:r>
            <a:r>
              <a:rPr lang="zh-CN" altLang="en-US" dirty="0"/>
              <a:t>）代入可获得表面点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b="1" dirty="0"/>
              <a:t>优点：易于表面采样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08" y="2318864"/>
            <a:ext cx="6155126" cy="47717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805" y="3254244"/>
            <a:ext cx="3586513" cy="2586824"/>
          </a:xfrm>
          <a:prstGeom prst="snip2SameRect">
            <a:avLst>
              <a:gd name="adj1" fmla="val 44620"/>
              <a:gd name="adj2" fmla="val 0"/>
            </a:avLst>
          </a:prstGeom>
        </p:spPr>
      </p:pic>
      <p:cxnSp>
        <p:nvCxnSpPr>
          <p:cNvPr id="8" name="直接连接符 7"/>
          <p:cNvCxnSpPr/>
          <p:nvPr/>
        </p:nvCxnSpPr>
        <p:spPr>
          <a:xfrm>
            <a:off x="2433299" y="2761609"/>
            <a:ext cx="189384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094649" y="2678915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</a:t>
            </a:r>
            <a:endParaRPr lang="zh-CN" altLang="en-US" sz="2400" dirty="0"/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4468700" y="2760796"/>
            <a:ext cx="1790540" cy="8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344184" y="2678102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</a:t>
            </a:r>
            <a:endParaRPr lang="zh-CN" altLang="en-US" sz="2400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6473493" y="2760796"/>
            <a:ext cx="5673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51342" y="2678915"/>
            <a:ext cx="306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z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742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650349" y="1520687"/>
            <a:ext cx="2177274" cy="2177274"/>
          </a:xfrm>
          <a:prstGeom prst="ellips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64981" y="3850885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几何表达与处理简介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28428" y="2780384"/>
            <a:ext cx="1532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</a:rPr>
              <a:t>Chapter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96032" y="1367763"/>
            <a:ext cx="9973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</a:rPr>
              <a:t>X</a:t>
            </a:r>
            <a:endParaRPr lang="zh-CN" alt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181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412" y="2798612"/>
            <a:ext cx="4027194" cy="3044273"/>
          </a:xfrm>
          <a:prstGeom prst="snip2SameRect">
            <a:avLst>
              <a:gd name="adj1" fmla="val 26066"/>
              <a:gd name="adj2" fmla="val 0"/>
            </a:avLst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显式表达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b="1" dirty="0"/>
              <a:t>缺点：难以测试点与表面的关系</a:t>
            </a:r>
            <a:endParaRPr lang="en-US" altLang="zh-CN" b="1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点（</a:t>
            </a:r>
            <a:r>
              <a:rPr lang="en-US" altLang="zh-CN" dirty="0"/>
              <a:t>3/4, 1/2, 1/4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位于表面外，还是表面内？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66" y="2393218"/>
            <a:ext cx="4652941" cy="43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29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没有最好的几何表达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最好的表达取决于任务</a:t>
            </a: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645158"/>
            <a:ext cx="7886700" cy="28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61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更多隐式表达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43" y="1316038"/>
            <a:ext cx="7174513" cy="435292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67519" y="15532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代数表面</a:t>
            </a:r>
          </a:p>
        </p:txBody>
      </p:sp>
      <p:sp>
        <p:nvSpPr>
          <p:cNvPr id="8" name="矩形 7"/>
          <p:cNvSpPr/>
          <p:nvPr/>
        </p:nvSpPr>
        <p:spPr>
          <a:xfrm>
            <a:off x="2967519" y="232679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水平集</a:t>
            </a:r>
          </a:p>
        </p:txBody>
      </p:sp>
      <p:sp>
        <p:nvSpPr>
          <p:cNvPr id="9" name="矩形 8"/>
          <p:cNvSpPr/>
          <p:nvPr/>
        </p:nvSpPr>
        <p:spPr>
          <a:xfrm>
            <a:off x="2090356" y="271834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分形几何</a:t>
            </a:r>
          </a:p>
        </p:txBody>
      </p:sp>
    </p:spTree>
    <p:extLst>
      <p:ext uri="{BB962C8B-B14F-4D97-AF65-F5344CB8AC3E}">
        <p14:creationId xmlns:p14="http://schemas.microsoft.com/office/powerpoint/2010/main" val="2997455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代数表面</a:t>
            </a:r>
            <a:r>
              <a:rPr lang="en-US" altLang="zh-CN" dirty="0"/>
              <a:t>(Algebraic surfaces)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三维空间多项式曲面 </a:t>
            </a:r>
            <a:r>
              <a:rPr lang="en-US" altLang="zh-CN" dirty="0"/>
              <a:t>f(x, y, z) = 0</a:t>
            </a:r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07" y="2030516"/>
            <a:ext cx="7365786" cy="39389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03658" y="4828338"/>
            <a:ext cx="3933068" cy="604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但对于更复杂的表面怎么办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611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Constructive solid geometry 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通过布尔操作（</a:t>
            </a:r>
            <a:r>
              <a:rPr lang="en-US" altLang="zh-CN" dirty="0"/>
              <a:t>Boolean Operation</a:t>
            </a:r>
            <a:r>
              <a:rPr lang="zh-CN" altLang="en-US" dirty="0"/>
              <a:t>）合并隐式几何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16" y="2374714"/>
            <a:ext cx="7017568" cy="35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6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距离函数</a:t>
            </a:r>
            <a:r>
              <a:rPr lang="en-US" altLang="zh-CN" dirty="0"/>
              <a:t>(Distance Function)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16830"/>
            <a:ext cx="7886700" cy="4686071"/>
          </a:xfrm>
        </p:spPr>
        <p:txBody>
          <a:bodyPr>
            <a:normAutofit/>
          </a:bodyPr>
          <a:lstStyle/>
          <a:p>
            <a:r>
              <a:rPr lang="zh-CN" altLang="en-US" dirty="0"/>
              <a:t>给定空间中任意一点</a:t>
            </a:r>
            <a:r>
              <a:rPr lang="en-US" altLang="zh-CN" b="1" i="1" dirty="0"/>
              <a:t>x</a:t>
            </a:r>
            <a:r>
              <a:rPr lang="zh-CN" altLang="en-US" dirty="0"/>
              <a:t>，返回该点到物体表面的</a:t>
            </a:r>
            <a:r>
              <a:rPr lang="zh-CN" altLang="en-US" b="1" dirty="0">
                <a:solidFill>
                  <a:srgbClr val="FF0000"/>
                </a:solidFill>
              </a:rPr>
              <a:t>最小距离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i="1" dirty="0"/>
              <a:t>d</a:t>
            </a:r>
            <a:r>
              <a:rPr lang="en-US" altLang="zh-CN" dirty="0"/>
              <a:t> = f(</a:t>
            </a:r>
            <a:r>
              <a:rPr lang="en-US" altLang="zh-CN" b="1" i="1" dirty="0"/>
              <a:t>x</a:t>
            </a:r>
            <a:r>
              <a:rPr lang="en-US" altLang="zh-CN" dirty="0"/>
              <a:t>)</a:t>
            </a:r>
          </a:p>
          <a:p>
            <a:pPr marL="0" indent="0" algn="ctr">
              <a:buNone/>
            </a:pPr>
            <a:endParaRPr lang="en-US" altLang="zh-CN" dirty="0"/>
          </a:p>
          <a:p>
            <a:r>
              <a:rPr lang="zh-CN" altLang="en-US" dirty="0"/>
              <a:t>物体表面为该函数 </a:t>
            </a:r>
            <a:r>
              <a:rPr lang="en-US" altLang="zh-CN" dirty="0"/>
              <a:t>Zero-level set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dirty="0"/>
              <a:t>f(</a:t>
            </a:r>
            <a:r>
              <a:rPr lang="en-US" altLang="zh-CN" b="1" i="1" dirty="0"/>
              <a:t>x</a:t>
            </a:r>
            <a:r>
              <a:rPr lang="en-US" altLang="zh-CN" dirty="0"/>
              <a:t>) = 0</a:t>
            </a:r>
          </a:p>
          <a:p>
            <a:endParaRPr lang="en-US" altLang="zh-CN" dirty="0"/>
          </a:p>
          <a:p>
            <a:r>
              <a:rPr lang="zh-CN" altLang="en-US" dirty="0"/>
              <a:t>符号距离函数（</a:t>
            </a:r>
            <a:r>
              <a:rPr lang="en-US" altLang="zh-CN" dirty="0"/>
              <a:t>Signed Distance Function</a:t>
            </a:r>
            <a:r>
              <a:rPr lang="zh-CN" altLang="en-US" dirty="0"/>
              <a:t>）：</a:t>
            </a:r>
            <a:endParaRPr lang="en-US" altLang="zh-CN" dirty="0"/>
          </a:p>
          <a:p>
            <a:pPr lvl="1"/>
            <a:r>
              <a:rPr lang="zh-CN" altLang="en-US" dirty="0"/>
              <a:t>表面内距离为负 </a:t>
            </a:r>
            <a:r>
              <a:rPr lang="en-US" altLang="zh-CN" dirty="0"/>
              <a:t>&lt;0</a:t>
            </a:r>
          </a:p>
          <a:p>
            <a:pPr lvl="1"/>
            <a:r>
              <a:rPr lang="zh-CN" altLang="en-US" dirty="0"/>
              <a:t>表面外为正 </a:t>
            </a:r>
            <a:r>
              <a:rPr lang="en-US" altLang="zh-CN" dirty="0"/>
              <a:t>&gt;0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80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距离函数</a:t>
            </a:r>
            <a:r>
              <a:rPr lang="en-US" altLang="zh-CN" dirty="0"/>
              <a:t>(Distance Function)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1</a:t>
            </a:r>
            <a:r>
              <a:rPr lang="zh-CN" altLang="en-US" dirty="0"/>
              <a:t>：线性混合一个移动的边界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38" y="1922802"/>
            <a:ext cx="4480323" cy="37453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14856" y="262842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布尔型占据函数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14856" y="463704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符号距离函数</a:t>
            </a:r>
          </a:p>
        </p:txBody>
      </p:sp>
    </p:spTree>
    <p:extLst>
      <p:ext uri="{BB962C8B-B14F-4D97-AF65-F5344CB8AC3E}">
        <p14:creationId xmlns:p14="http://schemas.microsoft.com/office/powerpoint/2010/main" val="1168206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距离函数</a:t>
            </a:r>
            <a:r>
              <a:rPr lang="en-US" altLang="zh-CN" dirty="0"/>
              <a:t>(Distance Function)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距离函数可以进行混合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393849"/>
            <a:ext cx="7886701" cy="13315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178330"/>
            <a:ext cx="7886700" cy="12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0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距离函数</a:t>
            </a:r>
            <a:r>
              <a:rPr lang="en-US" altLang="zh-CN" dirty="0"/>
              <a:t>(Distance Function)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1618783" y="5948302"/>
            <a:ext cx="78096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视频来源：</a:t>
            </a:r>
            <a:r>
              <a:rPr lang="zh-CN" altLang="en-US" sz="1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https://iquilezles.org/www/articles/raymarchingdf/raymarchingdf.htm</a:t>
            </a:r>
          </a:p>
        </p:txBody>
      </p:sp>
      <p:sp>
        <p:nvSpPr>
          <p:cNvPr id="8" name="矩形 7"/>
          <p:cNvSpPr/>
          <p:nvPr/>
        </p:nvSpPr>
        <p:spPr>
          <a:xfrm>
            <a:off x="155121" y="5529992"/>
            <a:ext cx="868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raymarched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procedural SDF, step by step modeling, shading and lighting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vid_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738" y="1316831"/>
            <a:ext cx="7148523" cy="402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水平集</a:t>
            </a:r>
            <a:r>
              <a:rPr lang="en-US" altLang="zh-CN" dirty="0"/>
              <a:t>(Level Set)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封闭解析式很难表达复杂表面</a:t>
            </a:r>
            <a:endParaRPr lang="en-US" altLang="zh-CN" dirty="0"/>
          </a:p>
          <a:p>
            <a:r>
              <a:rPr lang="zh-CN" altLang="en-US" dirty="0"/>
              <a:t>通过网格（</a:t>
            </a:r>
            <a:r>
              <a:rPr lang="en-US" altLang="zh-CN" dirty="0"/>
              <a:t>grid</a:t>
            </a:r>
            <a:r>
              <a:rPr lang="zh-CN" altLang="en-US" dirty="0"/>
              <a:t>）来存储近似函数值</a:t>
            </a:r>
            <a:endParaRPr lang="en-US" altLang="zh-CN" dirty="0"/>
          </a:p>
          <a:p>
            <a:r>
              <a:rPr lang="zh-CN" altLang="en-US" dirty="0"/>
              <a:t>通过插值</a:t>
            </a:r>
            <a:r>
              <a:rPr lang="en-US" altLang="zh-CN" dirty="0"/>
              <a:t>0</a:t>
            </a:r>
            <a:r>
              <a:rPr lang="zh-CN" altLang="en-US" dirty="0"/>
              <a:t>等值面</a:t>
            </a:r>
            <a:r>
              <a:rPr lang="en-US" altLang="zh-CN" dirty="0" err="1"/>
              <a:t>iso</a:t>
            </a:r>
            <a:r>
              <a:rPr lang="en-US" altLang="zh-CN" dirty="0"/>
              <a:t>-surface</a:t>
            </a:r>
            <a:r>
              <a:rPr lang="zh-CN" altLang="en-US" dirty="0"/>
              <a:t>获得物体表面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01" y="3096287"/>
            <a:ext cx="3835597" cy="25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24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课件来源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4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66" y="955421"/>
            <a:ext cx="4778326" cy="54472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989" y="1594713"/>
            <a:ext cx="316975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sz="1600" b="1" dirty="0">
                <a:solidFill>
                  <a:srgbClr val="666666"/>
                </a:solidFill>
                <a:latin typeface="inherit"/>
              </a:rPr>
              <a:t>课程主页：</a:t>
            </a:r>
            <a:endParaRPr lang="zh-CN" altLang="en-US" sz="1600" dirty="0">
              <a:solidFill>
                <a:srgbClr val="666666"/>
              </a:solidFill>
              <a:latin typeface="Source Sans Pro"/>
            </a:endParaRPr>
          </a:p>
          <a:p>
            <a:pPr fontAlgn="base"/>
            <a:r>
              <a:rPr lang="en-US" altLang="zh-CN" sz="1600" dirty="0">
                <a:solidFill>
                  <a:srgbClr val="3B8DBD"/>
                </a:solidFill>
                <a:latin typeface="Source Sans Pro"/>
                <a:hlinkClick r:id="rId3"/>
              </a:rPr>
              <a:t>https://sites.cs.ucsb.edu/~lingqi/teaching/games101.html</a:t>
            </a:r>
            <a:endParaRPr lang="en-US" altLang="zh-CN" sz="1600" dirty="0">
              <a:solidFill>
                <a:srgbClr val="3B8DBD"/>
              </a:solidFill>
              <a:latin typeface="Source Sans Pro"/>
            </a:endParaRPr>
          </a:p>
          <a:p>
            <a:pPr fontAlgn="base"/>
            <a:endParaRPr lang="en-US" altLang="zh-CN" sz="1600" dirty="0">
              <a:solidFill>
                <a:srgbClr val="666666"/>
              </a:solidFill>
              <a:latin typeface="Source Sans Pro"/>
            </a:endParaRPr>
          </a:p>
          <a:p>
            <a:pPr fontAlgn="base"/>
            <a:r>
              <a:rPr lang="zh-CN" altLang="en-US" sz="1600" b="1" dirty="0">
                <a:solidFill>
                  <a:srgbClr val="666666"/>
                </a:solidFill>
                <a:latin typeface="inherit"/>
              </a:rPr>
              <a:t>课程</a:t>
            </a:r>
            <a:r>
              <a:rPr lang="en-US" altLang="zh-CN" sz="1600" b="1" dirty="0">
                <a:solidFill>
                  <a:srgbClr val="666666"/>
                </a:solidFill>
                <a:latin typeface="inherit"/>
              </a:rPr>
              <a:t>BBS</a:t>
            </a:r>
            <a:r>
              <a:rPr lang="zh-CN" altLang="en-US" sz="1600" b="1" dirty="0">
                <a:solidFill>
                  <a:srgbClr val="666666"/>
                </a:solidFill>
                <a:latin typeface="inherit"/>
              </a:rPr>
              <a:t>：</a:t>
            </a:r>
            <a:endParaRPr lang="en-US" altLang="zh-CN" sz="1600" dirty="0">
              <a:solidFill>
                <a:srgbClr val="666666"/>
              </a:solidFill>
              <a:latin typeface="Source Sans Pro"/>
            </a:endParaRPr>
          </a:p>
          <a:p>
            <a:pPr fontAlgn="base"/>
            <a:r>
              <a:rPr lang="en-US" altLang="zh-CN" sz="1600" dirty="0">
                <a:solidFill>
                  <a:srgbClr val="3B8DBD"/>
                </a:solidFill>
                <a:latin typeface="Source Sans Pro"/>
                <a:hlinkClick r:id="rId4"/>
              </a:rPr>
              <a:t>http://games-cn.org/forums/forum/graphics-intro/</a:t>
            </a:r>
            <a:endParaRPr lang="en-US" altLang="zh-CN" sz="1600" dirty="0">
              <a:solidFill>
                <a:srgbClr val="3B8DBD"/>
              </a:solidFill>
              <a:latin typeface="Source Sans Pro"/>
            </a:endParaRPr>
          </a:p>
          <a:p>
            <a:pPr fontAlgn="base"/>
            <a:endParaRPr lang="en-US" altLang="zh-CN" sz="1600" dirty="0">
              <a:solidFill>
                <a:srgbClr val="666666"/>
              </a:solidFill>
              <a:latin typeface="Source Sans Pro"/>
            </a:endParaRPr>
          </a:p>
          <a:p>
            <a:pPr fontAlgn="base"/>
            <a:r>
              <a:rPr lang="zh-CN" altLang="en-US" sz="1600" b="1" dirty="0">
                <a:solidFill>
                  <a:srgbClr val="666666"/>
                </a:solidFill>
                <a:latin typeface="inherit"/>
              </a:rPr>
              <a:t>课程</a:t>
            </a:r>
            <a:r>
              <a:rPr lang="en-US" altLang="zh-CN" sz="1600" b="1" dirty="0">
                <a:solidFill>
                  <a:srgbClr val="666666"/>
                </a:solidFill>
                <a:latin typeface="inherit"/>
              </a:rPr>
              <a:t>PPT</a:t>
            </a:r>
            <a:r>
              <a:rPr lang="zh-CN" altLang="en-US" sz="1600" b="1" dirty="0">
                <a:solidFill>
                  <a:srgbClr val="666666"/>
                </a:solidFill>
                <a:latin typeface="inherit"/>
              </a:rPr>
              <a:t>和视频：</a:t>
            </a:r>
            <a:endParaRPr lang="zh-CN" altLang="en-US" sz="1600" dirty="0">
              <a:solidFill>
                <a:srgbClr val="666666"/>
              </a:solidFill>
              <a:latin typeface="Source Sans Pro"/>
            </a:endParaRPr>
          </a:p>
          <a:p>
            <a:pPr fontAlgn="base"/>
            <a:r>
              <a:rPr lang="en-US" altLang="zh-CN" sz="1600" dirty="0">
                <a:solidFill>
                  <a:srgbClr val="3B8DBD"/>
                </a:solidFill>
                <a:latin typeface="Source Sans Pro"/>
                <a:hlinkClick r:id="rId5"/>
              </a:rPr>
              <a:t>http://games-cn.org/graphics-intro-ppt-video/</a:t>
            </a:r>
            <a:endParaRPr lang="en-US" altLang="zh-CN" sz="1600" dirty="0">
              <a:solidFill>
                <a:srgbClr val="3B8DBD"/>
              </a:solidFill>
              <a:latin typeface="Source Sans Pro"/>
            </a:endParaRPr>
          </a:p>
          <a:p>
            <a:pPr fontAlgn="base"/>
            <a:endParaRPr lang="en-US" altLang="zh-CN" sz="1600" b="0" i="0" dirty="0">
              <a:solidFill>
                <a:srgbClr val="3B8DBD"/>
              </a:solidFill>
              <a:effectLst/>
              <a:latin typeface="Source Sans Pro"/>
            </a:endParaRPr>
          </a:p>
          <a:p>
            <a:pPr fontAlgn="base"/>
            <a:r>
              <a:rPr lang="en-US" altLang="zh-CN" sz="1600" u="sng" dirty="0">
                <a:solidFill>
                  <a:srgbClr val="3B8DBD"/>
                </a:solidFill>
                <a:latin typeface="Source Sans Pro"/>
              </a:rPr>
              <a:t>https://www.bilibili.com/video/BV1X7411F744?from=search&amp;seid=11447609858452295441&amp;spm_id_from=333.337.0.0</a:t>
            </a:r>
          </a:p>
        </p:txBody>
      </p:sp>
    </p:spTree>
    <p:extLst>
      <p:ext uri="{BB962C8B-B14F-4D97-AF65-F5344CB8AC3E}">
        <p14:creationId xmlns:p14="http://schemas.microsoft.com/office/powerpoint/2010/main" val="153011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水平集</a:t>
            </a:r>
            <a:r>
              <a:rPr lang="en-US" altLang="zh-CN" dirty="0"/>
              <a:t>(Level Set)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常用于医疗数据（</a:t>
            </a:r>
            <a:r>
              <a:rPr lang="en-US" altLang="zh-CN" dirty="0"/>
              <a:t>CT, MRI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例如用水平集表达恒定组织密度（</a:t>
            </a:r>
            <a:r>
              <a:rPr lang="en-US" altLang="zh-CN" dirty="0"/>
              <a:t>constant tissue density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576" y="2299930"/>
            <a:ext cx="7334848" cy="341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127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水平集</a:t>
            </a:r>
            <a:r>
              <a:rPr lang="en-US" altLang="zh-CN" dirty="0"/>
              <a:t>(Level Set)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流体仿真</a:t>
            </a:r>
            <a:endParaRPr lang="en-US" altLang="zh-CN" dirty="0"/>
          </a:p>
          <a:p>
            <a:pPr lvl="1"/>
            <a:r>
              <a:rPr lang="zh-CN" altLang="en-US" dirty="0"/>
              <a:t>用水平集表征气</a:t>
            </a:r>
            <a:r>
              <a:rPr lang="en-US" altLang="zh-CN" dirty="0"/>
              <a:t>-</a:t>
            </a:r>
            <a:r>
              <a:rPr lang="zh-CN" altLang="en-US" dirty="0"/>
              <a:t>液边界（</a:t>
            </a:r>
            <a:r>
              <a:rPr lang="en-US" altLang="zh-CN" dirty="0"/>
              <a:t>air-liquid boundary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02" y="2326173"/>
            <a:ext cx="7634196" cy="35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71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分形几何</a:t>
            </a:r>
            <a:r>
              <a:rPr lang="en-US" altLang="zh-CN" dirty="0"/>
              <a:t>(Fractals)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基本思想：</a:t>
            </a:r>
            <a:endParaRPr lang="en-US" altLang="zh-CN" dirty="0"/>
          </a:p>
          <a:p>
            <a:pPr lvl="1"/>
            <a:r>
              <a:rPr lang="zh-CN" altLang="en-US" dirty="0"/>
              <a:t>客观事物具有</a:t>
            </a:r>
            <a:r>
              <a:rPr lang="zh-CN" altLang="en-US" dirty="0">
                <a:hlinkClick r:id="rId2"/>
              </a:rPr>
              <a:t>自相似</a:t>
            </a:r>
            <a:r>
              <a:rPr lang="zh-CN" altLang="en-US" dirty="0"/>
              <a:t>的层次结构，局部与整体在形态、功能、信息、时间、空间等方面具有统计意义上的相似性，称为</a:t>
            </a:r>
            <a:r>
              <a:rPr lang="zh-CN" altLang="en-US" dirty="0">
                <a:hlinkClick r:id="rId3"/>
              </a:rPr>
              <a:t>自相似性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有些学者认为：分形几何是真正描述大自然的几何学</a:t>
            </a:r>
            <a:endParaRPr lang="en-US" altLang="zh-CN" dirty="0"/>
          </a:p>
          <a:p>
            <a:pPr lvl="1"/>
            <a:r>
              <a:rPr lang="zh-CN" altLang="en-US" dirty="0"/>
              <a:t>缺点：难以控制其形状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843" y="3656600"/>
            <a:ext cx="8826314" cy="210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20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隐式表达小结</a:t>
            </a:r>
            <a:r>
              <a:rPr lang="en-US" altLang="zh-CN" dirty="0"/>
              <a:t>(Pros &amp; Cons)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优点（</a:t>
            </a:r>
            <a:r>
              <a:rPr lang="en-US" altLang="zh-CN" dirty="0"/>
              <a:t>Pros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表达紧凑（</a:t>
            </a:r>
            <a:r>
              <a:rPr lang="en-US" altLang="zh-CN" dirty="0"/>
              <a:t>Compact</a:t>
            </a:r>
            <a:r>
              <a:rPr lang="zh-CN" altLang="en-US" dirty="0"/>
              <a:t>），如一个方程</a:t>
            </a:r>
            <a:r>
              <a:rPr lang="en-US" altLang="zh-CN" dirty="0"/>
              <a:t>/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易于做某些查询（如：物体内外，到表面最小距离）</a:t>
            </a:r>
            <a:endParaRPr lang="en-US" altLang="zh-CN" dirty="0"/>
          </a:p>
          <a:p>
            <a:pPr lvl="1"/>
            <a:r>
              <a:rPr lang="zh-CN" altLang="en-US" dirty="0"/>
              <a:t>易于求解光线与表面相交（</a:t>
            </a:r>
            <a:r>
              <a:rPr lang="en-US" altLang="zh-CN" dirty="0"/>
              <a:t>ray marching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可以准确描述简单形状</a:t>
            </a:r>
            <a:endParaRPr lang="en-US" altLang="zh-CN" dirty="0"/>
          </a:p>
          <a:p>
            <a:pPr lvl="1"/>
            <a:r>
              <a:rPr lang="zh-CN" altLang="en-US" dirty="0"/>
              <a:t>易于处理拓扑变化（如流体仿真）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缺点（</a:t>
            </a:r>
            <a:r>
              <a:rPr lang="en-US" altLang="zh-CN" dirty="0"/>
              <a:t>Cons)</a:t>
            </a:r>
          </a:p>
          <a:p>
            <a:pPr lvl="1"/>
            <a:r>
              <a:rPr lang="zh-CN" altLang="en-US" dirty="0"/>
              <a:t>难以建模复杂形状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8890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78000" y="33641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显式表达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2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895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显式表达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7567" y="1282671"/>
            <a:ext cx="7720751" cy="495506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1080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点云</a:t>
            </a:r>
            <a:r>
              <a:rPr lang="en-US" altLang="zh-CN" dirty="0"/>
              <a:t>(Point Cloud)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最简单的表达：三维点列表</a:t>
            </a:r>
            <a:endParaRPr lang="en-US" altLang="zh-CN" dirty="0"/>
          </a:p>
          <a:p>
            <a:r>
              <a:rPr lang="zh-CN" altLang="en-US" dirty="0"/>
              <a:t>能轻易表达任意几何形状</a:t>
            </a:r>
            <a:endParaRPr lang="en-US" altLang="zh-CN" dirty="0"/>
          </a:p>
          <a:p>
            <a:r>
              <a:rPr lang="zh-CN" altLang="en-US" dirty="0"/>
              <a:t>表达大型</a:t>
            </a:r>
            <a:r>
              <a:rPr lang="en-US" altLang="zh-CN" dirty="0"/>
              <a:t>/</a:t>
            </a:r>
            <a:r>
              <a:rPr lang="zh-CN" altLang="en-US" dirty="0"/>
              <a:t>密集数据时很实用</a:t>
            </a:r>
            <a:endParaRPr lang="en-US" altLang="zh-CN" dirty="0"/>
          </a:p>
          <a:p>
            <a:r>
              <a:rPr lang="zh-CN" altLang="en-US" dirty="0"/>
              <a:t>通常也会转换为</a:t>
            </a:r>
            <a:r>
              <a:rPr lang="en-US" altLang="zh-CN" dirty="0"/>
              <a:t>mesh</a:t>
            </a:r>
          </a:p>
          <a:p>
            <a:r>
              <a:rPr lang="zh-CN" altLang="en-US" dirty="0"/>
              <a:t>对于欠采样区域绘制困难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5685002" y="748379"/>
            <a:ext cx="3113814" cy="5488241"/>
            <a:chOff x="5639438" y="828724"/>
            <a:chExt cx="3113814" cy="548824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-23"/>
            <a:stretch/>
          </p:blipFill>
          <p:spPr>
            <a:xfrm>
              <a:off x="5639438" y="828724"/>
              <a:ext cx="3113814" cy="5488241"/>
            </a:xfrm>
            <a:prstGeom prst="flowChartManualOperation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826908" y="2490687"/>
              <a:ext cx="191298" cy="447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083246" y="4927812"/>
              <a:ext cx="191298" cy="447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97" y="4112178"/>
            <a:ext cx="5270970" cy="18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384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多边形网格</a:t>
            </a:r>
            <a:r>
              <a:rPr lang="en-US" altLang="zh-CN" dirty="0"/>
              <a:t>(Polygon Mesh)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存储顶点坐标</a:t>
            </a:r>
            <a:r>
              <a:rPr lang="en-US" altLang="zh-CN" dirty="0"/>
              <a:t>+</a:t>
            </a:r>
            <a:r>
              <a:rPr lang="zh-CN" altLang="en-US" dirty="0"/>
              <a:t>多边形</a:t>
            </a:r>
            <a:r>
              <a:rPr lang="en-US" altLang="zh-CN" dirty="0"/>
              <a:t>(</a:t>
            </a:r>
            <a:r>
              <a:rPr lang="zh-CN" altLang="en-US" dirty="0"/>
              <a:t>三角形</a:t>
            </a:r>
            <a:r>
              <a:rPr lang="en-US" altLang="zh-CN" dirty="0"/>
              <a:t>/</a:t>
            </a:r>
            <a:r>
              <a:rPr lang="zh-CN" altLang="en-US" dirty="0"/>
              <a:t>四边形</a:t>
            </a:r>
            <a:r>
              <a:rPr lang="en-US" altLang="zh-CN" dirty="0"/>
              <a:t>)</a:t>
            </a:r>
            <a:r>
              <a:rPr lang="zh-CN" altLang="en-US" dirty="0"/>
              <a:t>索引</a:t>
            </a:r>
            <a:endParaRPr lang="en-US" altLang="zh-CN" dirty="0"/>
          </a:p>
          <a:p>
            <a:r>
              <a:rPr lang="zh-CN" altLang="en-US" dirty="0"/>
              <a:t>易于进行几何处理，仿真，自适应采样等</a:t>
            </a:r>
            <a:endParaRPr lang="en-US" altLang="zh-CN" dirty="0"/>
          </a:p>
          <a:p>
            <a:r>
              <a:rPr lang="zh-CN" altLang="en-US" dirty="0"/>
              <a:t>数据结构会相对复杂</a:t>
            </a:r>
            <a:endParaRPr lang="en-US" altLang="zh-CN" dirty="0"/>
          </a:p>
          <a:p>
            <a:r>
              <a:rPr lang="zh-CN" altLang="en-US" dirty="0"/>
              <a:t>是图形学里最常用的三维几何表达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18163"/>
            <a:ext cx="7848184" cy="28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多边形网格</a:t>
            </a:r>
            <a:r>
              <a:rPr lang="en-US" altLang="zh-CN" dirty="0"/>
              <a:t>(Polygon Mesh)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obj</a:t>
            </a:r>
            <a:r>
              <a:rPr lang="zh-CN" altLang="en-US" dirty="0"/>
              <a:t>格式（</a:t>
            </a:r>
            <a:r>
              <a:rPr lang="en-US" altLang="zh-CN" dirty="0"/>
              <a:t>The </a:t>
            </a:r>
            <a:r>
              <a:rPr lang="en-US" altLang="zh-CN" dirty="0" err="1"/>
              <a:t>Wavefront</a:t>
            </a:r>
            <a:r>
              <a:rPr lang="en-US" altLang="zh-CN" dirty="0"/>
              <a:t> Object File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图形学领域最常用的网格模型数据</a:t>
            </a:r>
            <a:endParaRPr lang="en-US" altLang="zh-CN" dirty="0"/>
          </a:p>
          <a:p>
            <a:pPr lvl="1"/>
            <a:r>
              <a:rPr lang="zh-CN" altLang="en-US" dirty="0"/>
              <a:t>文本文件，存储了：顶点、法向、纹理坐标、连接关系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67" y="2521296"/>
            <a:ext cx="6729265" cy="369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34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57589" y="6017378"/>
            <a:ext cx="58288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https://www.youtube.com/watch?v=rIJMuQPwr3E</a:t>
            </a:r>
          </a:p>
        </p:txBody>
      </p:sp>
      <p:sp>
        <p:nvSpPr>
          <p:cNvPr id="7" name="矩形 6"/>
          <p:cNvSpPr/>
          <p:nvPr/>
        </p:nvSpPr>
        <p:spPr>
          <a:xfrm>
            <a:off x="3752705" y="5704415"/>
            <a:ext cx="1638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设置相机路径 </a:t>
            </a:r>
            <a:endParaRPr lang="zh-CN" altLang="en-US" dirty="0"/>
          </a:p>
        </p:txBody>
      </p:sp>
      <p:pic>
        <p:nvPicPr>
          <p:cNvPr id="9" name="WeChat_20231215132215">
            <a:hlinkClick r:id="" action="ppaction://media"/>
            <a:extLst>
              <a:ext uri="{FF2B5EF4-FFF2-40B4-BE49-F238E27FC236}">
                <a16:creationId xmlns:a16="http://schemas.microsoft.com/office/drawing/2014/main" id="{C8C9CA9D-BFB2-4E30-8C50-0E4432DE6E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1316038"/>
            <a:ext cx="7739063" cy="4352925"/>
          </a:xfrm>
        </p:spPr>
      </p:pic>
    </p:spTree>
    <p:extLst>
      <p:ext uri="{BB962C8B-B14F-4D97-AF65-F5344CB8AC3E}">
        <p14:creationId xmlns:p14="http://schemas.microsoft.com/office/powerpoint/2010/main" val="193705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77999" y="33641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隐式表达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1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69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657589" y="6017378"/>
            <a:ext cx="58288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https://www.youtube.com/watch?v=b-o5wtZlJPc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19706" y="5711587"/>
            <a:ext cx="270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设置动画路径（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Maya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zh-CN" altLang="en-US" dirty="0"/>
          </a:p>
        </p:txBody>
      </p:sp>
      <p:pic>
        <p:nvPicPr>
          <p:cNvPr id="9" name="WeChat_20231215132422">
            <a:hlinkClick r:id="" action="ppaction://media"/>
            <a:extLst>
              <a:ext uri="{FF2B5EF4-FFF2-40B4-BE49-F238E27FC236}">
                <a16:creationId xmlns:a16="http://schemas.microsoft.com/office/drawing/2014/main" id="{075984BF-77A7-4F45-9D96-E8571516D70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1316038"/>
            <a:ext cx="7739063" cy="4352925"/>
          </a:xfrm>
        </p:spPr>
      </p:pic>
    </p:spTree>
    <p:extLst>
      <p:ext uri="{BB962C8B-B14F-4D97-AF65-F5344CB8AC3E}">
        <p14:creationId xmlns:p14="http://schemas.microsoft.com/office/powerpoint/2010/main" val="110088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60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曲线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358139"/>
            <a:ext cx="7886700" cy="4268722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4718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曲线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二次</a:t>
            </a:r>
            <a:r>
              <a:rPr lang="en-US" altLang="zh-CN" dirty="0"/>
              <a:t>Bezier</a:t>
            </a:r>
            <a:r>
              <a:rPr lang="zh-CN" altLang="en-US" dirty="0"/>
              <a:t>曲线（</a:t>
            </a:r>
            <a:r>
              <a:rPr lang="en-US" altLang="zh-CN" dirty="0"/>
              <a:t>Quadratic Bezier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三个控制点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033" y="2189436"/>
            <a:ext cx="4801782" cy="36424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245" y="1148125"/>
            <a:ext cx="1820922" cy="513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85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Bezier</a:t>
            </a:r>
            <a:r>
              <a:rPr lang="zh-CN" altLang="en-US" dirty="0"/>
              <a:t>曲线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三次</a:t>
            </a:r>
            <a:r>
              <a:rPr lang="en-US" altLang="zh-CN" dirty="0"/>
              <a:t>Bezier</a:t>
            </a:r>
            <a:r>
              <a:rPr lang="zh-CN" altLang="en-US" dirty="0"/>
              <a:t>曲线（</a:t>
            </a:r>
            <a:r>
              <a:rPr lang="en-US" altLang="zh-CN" dirty="0"/>
              <a:t>Cubic Bezier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四个控制点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142040"/>
            <a:ext cx="7886700" cy="413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907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Bezier</a:t>
            </a:r>
            <a:r>
              <a:rPr lang="zh-CN" altLang="en-US" dirty="0"/>
              <a:t>曲线</a:t>
            </a:r>
          </a:p>
        </p:txBody>
      </p:sp>
      <p:pic>
        <p:nvPicPr>
          <p:cNvPr id="5" name="20210917_23021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1588" y="1316038"/>
            <a:ext cx="6600825" cy="4352925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2808241" y="5668963"/>
            <a:ext cx="35581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57011" y="6005898"/>
            <a:ext cx="74299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动画来源：https://acko.net/files/fullfrontal/fullfrontal/wdcode/online.html</a:t>
            </a:r>
          </a:p>
        </p:txBody>
      </p:sp>
    </p:spTree>
    <p:extLst>
      <p:ext uri="{BB962C8B-B14F-4D97-AF65-F5344CB8AC3E}">
        <p14:creationId xmlns:p14="http://schemas.microsoft.com/office/powerpoint/2010/main" val="374529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Bezier</a:t>
            </a:r>
            <a:r>
              <a:rPr lang="zh-CN" altLang="en-US" dirty="0"/>
              <a:t>曲面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563555"/>
            <a:ext cx="7886700" cy="385789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7649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Bezier</a:t>
            </a:r>
            <a:r>
              <a:rPr lang="zh-CN" altLang="en-US" dirty="0"/>
              <a:t>曲面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652" y="1316038"/>
            <a:ext cx="4788695" cy="4352925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523474" y="5750390"/>
            <a:ext cx="20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4×4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控制点阵</a:t>
            </a:r>
          </a:p>
        </p:txBody>
      </p:sp>
    </p:spTree>
    <p:extLst>
      <p:ext uri="{BB962C8B-B14F-4D97-AF65-F5344CB8AC3E}">
        <p14:creationId xmlns:p14="http://schemas.microsoft.com/office/powerpoint/2010/main" val="30153651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Bezier</a:t>
            </a:r>
            <a:r>
              <a:rPr lang="zh-CN" altLang="en-US" dirty="0"/>
              <a:t>曲面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89700" y="1210526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Bicubic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Bezier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曲面</a:t>
            </a:r>
          </a:p>
        </p:txBody>
      </p:sp>
      <p:pic>
        <p:nvPicPr>
          <p:cNvPr id="8" name="20210917_2300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3468" y="1610636"/>
            <a:ext cx="6600825" cy="4352925"/>
          </a:xfrm>
        </p:spPr>
      </p:pic>
      <p:sp>
        <p:nvSpPr>
          <p:cNvPr id="9" name="矩形 8"/>
          <p:cNvSpPr/>
          <p:nvPr/>
        </p:nvSpPr>
        <p:spPr>
          <a:xfrm>
            <a:off x="857011" y="6005898"/>
            <a:ext cx="742997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动画来源：https://acko.net/files/fullfrontal/fullfrontal/wdcode/online.html</a:t>
            </a:r>
          </a:p>
        </p:txBody>
      </p:sp>
    </p:spTree>
    <p:extLst>
      <p:ext uri="{BB962C8B-B14F-4D97-AF65-F5344CB8AC3E}">
        <p14:creationId xmlns:p14="http://schemas.microsoft.com/office/powerpoint/2010/main" val="122758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200401" y="2094748"/>
            <a:ext cx="3032598" cy="796287"/>
          </a:xfrm>
          <a:prstGeom prst="roundRect">
            <a:avLst>
              <a:gd name="adj" fmla="val 50000"/>
            </a:avLst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5418743" y="2115257"/>
            <a:ext cx="788833" cy="74985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54670" y="3364107"/>
            <a:ext cx="3877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网格上的几何处理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376147" y="2138948"/>
            <a:ext cx="1755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</a:rPr>
              <a:t>Section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3180" y="1913900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i="1" dirty="0">
                <a:solidFill>
                  <a:srgbClr val="94003F"/>
                </a:solidFill>
              </a:rPr>
              <a:t>3</a:t>
            </a:r>
            <a:endParaRPr lang="zh-CN" altLang="en-US" sz="6600" b="1" i="1" dirty="0">
              <a:solidFill>
                <a:srgbClr val="94003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10800000">
            <a:off x="4447572" y="2804325"/>
            <a:ext cx="492176" cy="321924"/>
          </a:xfrm>
          <a:prstGeom prst="triangle">
            <a:avLst/>
          </a:prstGeom>
          <a:solidFill>
            <a:srgbClr val="940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94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网格上的几何处理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网格细分（</a:t>
            </a:r>
            <a:r>
              <a:rPr lang="en-US" altLang="zh-CN" dirty="0"/>
              <a:t>subdivision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网格简化（</a:t>
            </a:r>
            <a:r>
              <a:rPr lang="en-US" altLang="zh-CN" dirty="0"/>
              <a:t>simplification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网格规则化（</a:t>
            </a:r>
            <a:r>
              <a:rPr lang="en-US" altLang="zh-CN" dirty="0"/>
              <a:t>regularization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6" y="3409158"/>
            <a:ext cx="8397688" cy="188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25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几何样例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665034"/>
            <a:ext cx="7886700" cy="36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02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网格细分</a:t>
            </a:r>
            <a:r>
              <a:rPr lang="en-US" altLang="zh-CN" dirty="0"/>
              <a:t>(Subdivision)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551" y="1618090"/>
            <a:ext cx="6678898" cy="362182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655204" y="5409881"/>
            <a:ext cx="4822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用来增加分辨率（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up-sampling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82846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网格简化</a:t>
            </a:r>
            <a:r>
              <a:rPr lang="en-US" altLang="zh-CN" dirty="0"/>
              <a:t>(Simplification)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949" y="1640841"/>
            <a:ext cx="6539849" cy="354797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84672" y="5386926"/>
            <a:ext cx="8628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降低分辨率（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down-sampling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），同时尽量保持形状与外观</a:t>
            </a:r>
          </a:p>
        </p:txBody>
      </p:sp>
    </p:spTree>
    <p:extLst>
      <p:ext uri="{BB962C8B-B14F-4D97-AF65-F5344CB8AC3E}">
        <p14:creationId xmlns:p14="http://schemas.microsoft.com/office/powerpoint/2010/main" val="2602359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网格规则化</a:t>
            </a:r>
            <a:r>
              <a:rPr lang="en-US" altLang="zh-CN" dirty="0"/>
              <a:t>(Regularization)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169" y="1602464"/>
            <a:ext cx="6544831" cy="3565741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495100" y="5386926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表面重采样，以改善模型质量</a:t>
            </a:r>
          </a:p>
        </p:txBody>
      </p:sp>
    </p:spTree>
    <p:extLst>
      <p:ext uri="{BB962C8B-B14F-4D97-AF65-F5344CB8AC3E}">
        <p14:creationId xmlns:p14="http://schemas.microsoft.com/office/powerpoint/2010/main" val="6437649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循环细分</a:t>
            </a:r>
            <a:r>
              <a:rPr lang="en-US" altLang="zh-CN" dirty="0"/>
              <a:t>(Loop Subdivision)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常用于三角网格</a:t>
            </a:r>
            <a:endParaRPr lang="en-US" altLang="zh-CN" dirty="0"/>
          </a:p>
          <a:p>
            <a:r>
              <a:rPr lang="zh-CN" altLang="en-US" dirty="0"/>
              <a:t>第一步：产生更多三角形</a:t>
            </a:r>
            <a:endParaRPr lang="en-US" altLang="zh-CN" dirty="0"/>
          </a:p>
          <a:p>
            <a:r>
              <a:rPr lang="zh-CN" altLang="en-US" dirty="0"/>
              <a:t>第二步：调整新三角形的顶点位置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48" y="3229740"/>
            <a:ext cx="7563570" cy="262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12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循环细分</a:t>
            </a:r>
            <a:r>
              <a:rPr lang="en-US" altLang="zh-CN" dirty="0"/>
              <a:t>(Loop Subdivision)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第一步：将每个三角形分裂成四个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第二步：根据权重重新计算顶点位置</a:t>
            </a:r>
            <a:endParaRPr lang="en-US" altLang="zh-CN" dirty="0"/>
          </a:p>
          <a:p>
            <a:pPr lvl="1"/>
            <a:r>
              <a:rPr lang="zh-CN" altLang="en-US" dirty="0"/>
              <a:t>通常 新</a:t>
            </a:r>
            <a:r>
              <a:rPr lang="en-US" altLang="zh-CN" dirty="0"/>
              <a:t>/</a:t>
            </a:r>
            <a:r>
              <a:rPr lang="zh-CN" altLang="en-US" dirty="0"/>
              <a:t>旧 顶点更新的权重不同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055" y="1803027"/>
            <a:ext cx="4312870" cy="1376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4291769"/>
            <a:ext cx="7886700" cy="18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77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网格简化</a:t>
            </a:r>
            <a:r>
              <a:rPr lang="en-US" altLang="zh-CN" dirty="0"/>
              <a:t>(Simplification)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目标：减少网格数量，同时保持整体形状</a:t>
            </a:r>
            <a:endParaRPr lang="en-US" altLang="zh-CN" dirty="0"/>
          </a:p>
          <a:p>
            <a:r>
              <a:rPr lang="en-US" altLang="zh-CN" dirty="0"/>
              <a:t>Level-of-details (LOD)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52" y="2389512"/>
            <a:ext cx="7912296" cy="357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87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网格简化</a:t>
            </a:r>
            <a:r>
              <a:rPr lang="en-US" altLang="zh-CN" dirty="0"/>
              <a:t>(Simplification)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边删除（</a:t>
            </a:r>
            <a:r>
              <a:rPr lang="en-US" altLang="zh-CN" dirty="0"/>
              <a:t>Edge Collapse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假设简化网格通过删除边或者说合并边上的两顶点进行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12336"/>
            <a:ext cx="7891493" cy="27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62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网格简化</a:t>
            </a:r>
            <a:r>
              <a:rPr lang="en-US" altLang="zh-CN" dirty="0"/>
              <a:t>(Simplification)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二次误差度量</a:t>
            </a:r>
            <a:r>
              <a:rPr lang="en-US" altLang="zh-CN" dirty="0"/>
              <a:t>(Quadric Error Metrics)</a:t>
            </a:r>
          </a:p>
          <a:p>
            <a:pPr lvl="1"/>
            <a:r>
              <a:rPr lang="zh-CN" altLang="en-US" dirty="0"/>
              <a:t>考虑简化过程中顶点合并</a:t>
            </a:r>
            <a:r>
              <a:rPr lang="en-US" altLang="zh-CN" dirty="0"/>
              <a:t>/</a:t>
            </a:r>
            <a:r>
              <a:rPr lang="zh-CN" altLang="en-US" dirty="0"/>
              <a:t>边删除带来多少误差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引入二次误差：新顶点应当满足其到原来所有局部相关平面的距离的平方和（</a:t>
            </a:r>
            <a:r>
              <a:rPr lang="en-US" altLang="zh-CN" dirty="0">
                <a:solidFill>
                  <a:srgbClr val="FF0000"/>
                </a:solidFill>
              </a:rPr>
              <a:t>sum of squared distance</a:t>
            </a:r>
            <a:r>
              <a:rPr lang="zh-CN" altLang="en-US" dirty="0"/>
              <a:t>）最小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49119"/>
          <a:stretch/>
        </p:blipFill>
        <p:spPr>
          <a:xfrm>
            <a:off x="2811041" y="3313341"/>
            <a:ext cx="3612713" cy="26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164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二次误差网格简化算法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迭代式删除边，每次删除一条边</a:t>
            </a:r>
            <a:endParaRPr lang="en-US" altLang="zh-CN" dirty="0"/>
          </a:p>
          <a:p>
            <a:r>
              <a:rPr lang="zh-CN" altLang="en-US" dirty="0"/>
              <a:t>删除哪条？通过删除代价来决定</a:t>
            </a:r>
            <a:endParaRPr lang="en-US" altLang="zh-CN" dirty="0"/>
          </a:p>
          <a:p>
            <a:pPr lvl="1"/>
            <a:r>
              <a:rPr lang="zh-CN" altLang="en-US" dirty="0"/>
              <a:t>逐条边计算其中点到相邻所有三角形所在平面的距离的平方和（即边上顶点合并为中点产生的二次误差）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将该二次误差作为删除该条边的代价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每次迭代仅删除代价（二次误差）最小的边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直至迭代停止，通常为达到某一顶点数量或三角形面数量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虽然是贪心算法（</a:t>
            </a:r>
            <a:r>
              <a:rPr lang="en-US" altLang="zh-CN" dirty="0"/>
              <a:t>greedy</a:t>
            </a:r>
            <a:r>
              <a:rPr lang="zh-CN" altLang="en-US" dirty="0"/>
              <a:t>），效果却很不错！</a:t>
            </a:r>
          </a:p>
        </p:txBody>
      </p:sp>
    </p:spTree>
    <p:extLst>
      <p:ext uri="{BB962C8B-B14F-4D97-AF65-F5344CB8AC3E}">
        <p14:creationId xmlns:p14="http://schemas.microsoft.com/office/powerpoint/2010/main" val="40397769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二次误差网格简化算法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968" y="1283886"/>
            <a:ext cx="7676350" cy="438507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235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几何样例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1766" y="1430816"/>
            <a:ext cx="7120468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几何样例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4063" y="1316038"/>
            <a:ext cx="7155874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60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几何样例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072" y="1316038"/>
            <a:ext cx="6537856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几何样例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92F4E-54C0-4D36-B331-9C6FCFE9A340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643" y="1316038"/>
            <a:ext cx="7638713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88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5182</TotalTime>
  <Words>1340</Words>
  <Application>Microsoft Office PowerPoint</Application>
  <PresentationFormat>全屏显示(4:3)</PresentationFormat>
  <Paragraphs>305</Paragraphs>
  <Slides>59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68" baseType="lpstr">
      <vt:lpstr>04b</vt:lpstr>
      <vt:lpstr>inherit</vt:lpstr>
      <vt:lpstr>微软雅黑</vt:lpstr>
      <vt:lpstr>Arial</vt:lpstr>
      <vt:lpstr>Calibri</vt:lpstr>
      <vt:lpstr>Source Sans Pro</vt:lpstr>
      <vt:lpstr>Wingdings</vt:lpstr>
      <vt:lpstr>Office 主题</vt:lpstr>
      <vt:lpstr>1_Office 主题</vt:lpstr>
      <vt:lpstr>补充章节 几何</vt:lpstr>
      <vt:lpstr>大纲</vt:lpstr>
      <vt:lpstr>课件来源</vt:lpstr>
      <vt:lpstr>大纲</vt:lpstr>
      <vt:lpstr>几何样例</vt:lpstr>
      <vt:lpstr>几何样例</vt:lpstr>
      <vt:lpstr>几何样例</vt:lpstr>
      <vt:lpstr>几何样例</vt:lpstr>
      <vt:lpstr>几何样例</vt:lpstr>
      <vt:lpstr>几何样例</vt:lpstr>
      <vt:lpstr>几何样例</vt:lpstr>
      <vt:lpstr>几何样例</vt:lpstr>
      <vt:lpstr>几何样例</vt:lpstr>
      <vt:lpstr>几何表达分类</vt:lpstr>
      <vt:lpstr>隐式表达</vt:lpstr>
      <vt:lpstr>隐式表达</vt:lpstr>
      <vt:lpstr>隐式表达</vt:lpstr>
      <vt:lpstr>显式表达</vt:lpstr>
      <vt:lpstr>显式表达</vt:lpstr>
      <vt:lpstr>显式表达</vt:lpstr>
      <vt:lpstr>没有最好的几何表达</vt:lpstr>
      <vt:lpstr>更多隐式表达</vt:lpstr>
      <vt:lpstr>代数表面(Algebraic surfaces)</vt:lpstr>
      <vt:lpstr>Constructive solid geometry </vt:lpstr>
      <vt:lpstr>距离函数(Distance Function)</vt:lpstr>
      <vt:lpstr>距离函数(Distance Function)</vt:lpstr>
      <vt:lpstr>距离函数(Distance Function)</vt:lpstr>
      <vt:lpstr>距离函数(Distance Function)</vt:lpstr>
      <vt:lpstr>水平集(Level Set)</vt:lpstr>
      <vt:lpstr>水平集(Level Set)</vt:lpstr>
      <vt:lpstr>水平集(Level Set)</vt:lpstr>
      <vt:lpstr>分形几何(Fractals)</vt:lpstr>
      <vt:lpstr>隐式表达小结(Pros &amp; Cons)</vt:lpstr>
      <vt:lpstr>大纲</vt:lpstr>
      <vt:lpstr>显式表达</vt:lpstr>
      <vt:lpstr>点云(Point Cloud)</vt:lpstr>
      <vt:lpstr>多边形网格(Polygon Mesh)</vt:lpstr>
      <vt:lpstr>多边形网格(Polygon Mesh)</vt:lpstr>
      <vt:lpstr>曲线</vt:lpstr>
      <vt:lpstr>曲线</vt:lpstr>
      <vt:lpstr>曲线</vt:lpstr>
      <vt:lpstr>曲线</vt:lpstr>
      <vt:lpstr>Bezier曲线</vt:lpstr>
      <vt:lpstr>Bezier曲线</vt:lpstr>
      <vt:lpstr>Bezier曲面</vt:lpstr>
      <vt:lpstr>Bezier曲面 </vt:lpstr>
      <vt:lpstr>Bezier曲面</vt:lpstr>
      <vt:lpstr>大纲</vt:lpstr>
      <vt:lpstr>网格上的几何处理</vt:lpstr>
      <vt:lpstr>网格细分(Subdivision)</vt:lpstr>
      <vt:lpstr>网格简化(Simplification)</vt:lpstr>
      <vt:lpstr>网格规则化(Regularization)</vt:lpstr>
      <vt:lpstr>循环细分(Loop Subdivision)</vt:lpstr>
      <vt:lpstr>循环细分(Loop Subdivision)</vt:lpstr>
      <vt:lpstr>网格简化(Simplification)</vt:lpstr>
      <vt:lpstr>网格简化(Simplification)</vt:lpstr>
      <vt:lpstr>网格简化(Simplification)</vt:lpstr>
      <vt:lpstr>二次误差网格简化算法</vt:lpstr>
      <vt:lpstr>二次误差网格简化算法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Ruizhen Hu</dc:creator>
  <cp:lastModifiedBy>Hong</cp:lastModifiedBy>
  <cp:revision>493</cp:revision>
  <dcterms:created xsi:type="dcterms:W3CDTF">2016-08-04T07:29:19Z</dcterms:created>
  <dcterms:modified xsi:type="dcterms:W3CDTF">2023-12-15T05:26:46Z</dcterms:modified>
</cp:coreProperties>
</file>